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3"/>
  </p:notesMasterIdLst>
  <p:sldIdLst>
    <p:sldId id="256" r:id="rId2"/>
    <p:sldId id="275" r:id="rId3"/>
    <p:sldId id="261" r:id="rId4"/>
    <p:sldId id="376" r:id="rId5"/>
    <p:sldId id="287" r:id="rId6"/>
    <p:sldId id="273" r:id="rId7"/>
    <p:sldId id="274" r:id="rId8"/>
    <p:sldId id="377" r:id="rId9"/>
    <p:sldId id="258" r:id="rId10"/>
    <p:sldId id="262" r:id="rId11"/>
    <p:sldId id="260" r:id="rId12"/>
    <p:sldId id="370" r:id="rId13"/>
    <p:sldId id="320" r:id="rId14"/>
    <p:sldId id="303" r:id="rId15"/>
    <p:sldId id="290" r:id="rId16"/>
    <p:sldId id="348" r:id="rId17"/>
    <p:sldId id="301" r:id="rId18"/>
    <p:sldId id="299" r:id="rId19"/>
    <p:sldId id="297" r:id="rId20"/>
    <p:sldId id="349" r:id="rId21"/>
    <p:sldId id="292" r:id="rId22"/>
    <p:sldId id="291" r:id="rId23"/>
    <p:sldId id="293" r:id="rId24"/>
    <p:sldId id="350" r:id="rId25"/>
    <p:sldId id="306" r:id="rId26"/>
    <p:sldId id="296" r:id="rId27"/>
    <p:sldId id="307" r:id="rId28"/>
    <p:sldId id="280" r:id="rId29"/>
    <p:sldId id="272" r:id="rId30"/>
    <p:sldId id="310" r:id="rId31"/>
    <p:sldId id="312" r:id="rId32"/>
    <p:sldId id="313" r:id="rId33"/>
    <p:sldId id="314" r:id="rId34"/>
    <p:sldId id="340" r:id="rId35"/>
    <p:sldId id="369" r:id="rId36"/>
    <p:sldId id="328" r:id="rId37"/>
    <p:sldId id="378" r:id="rId38"/>
    <p:sldId id="281" r:id="rId39"/>
    <p:sldId id="351" r:id="rId40"/>
    <p:sldId id="373" r:id="rId41"/>
    <p:sldId id="379" r:id="rId42"/>
    <p:sldId id="319" r:id="rId43"/>
    <p:sldId id="352" r:id="rId44"/>
    <p:sldId id="372" r:id="rId45"/>
    <p:sldId id="353" r:id="rId46"/>
    <p:sldId id="354" r:id="rId47"/>
    <p:sldId id="316" r:id="rId48"/>
    <p:sldId id="341" r:id="rId49"/>
    <p:sldId id="347" r:id="rId50"/>
    <p:sldId id="321" r:id="rId51"/>
    <p:sldId id="322" r:id="rId52"/>
    <p:sldId id="324" r:id="rId53"/>
    <p:sldId id="325" r:id="rId54"/>
    <p:sldId id="326" r:id="rId55"/>
    <p:sldId id="366" r:id="rId56"/>
    <p:sldId id="323" r:id="rId57"/>
    <p:sldId id="367" r:id="rId58"/>
    <p:sldId id="359" r:id="rId59"/>
    <p:sldId id="265" r:id="rId60"/>
    <p:sldId id="356" r:id="rId61"/>
    <p:sldId id="264" r:id="rId62"/>
    <p:sldId id="355" r:id="rId63"/>
    <p:sldId id="346" r:id="rId64"/>
    <p:sldId id="371" r:id="rId65"/>
    <p:sldId id="286" r:id="rId66"/>
    <p:sldId id="284" r:id="rId67"/>
    <p:sldId id="357" r:id="rId68"/>
    <p:sldId id="283" r:id="rId69"/>
    <p:sldId id="368" r:id="rId70"/>
    <p:sldId id="331" r:id="rId71"/>
    <p:sldId id="380" r:id="rId72"/>
    <p:sldId id="364" r:id="rId73"/>
    <p:sldId id="358" r:id="rId74"/>
    <p:sldId id="363" r:id="rId75"/>
    <p:sldId id="336" r:id="rId76"/>
    <p:sldId id="362" r:id="rId77"/>
    <p:sldId id="298" r:id="rId78"/>
    <p:sldId id="300" r:id="rId79"/>
    <p:sldId id="327" r:id="rId80"/>
    <p:sldId id="339" r:id="rId81"/>
    <p:sldId id="344"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p:scale>
          <a:sx n="82" d="100"/>
          <a:sy n="82" d="100"/>
        </p:scale>
        <p:origin x="845" y="7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0.70589999999999997</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0.23</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16.03.2023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179419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969255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32</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endParaRPr lang="en-US"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3166501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endParaRPr lang="en-US"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67456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75</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10</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135273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
            </a: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 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26D0DA5-C3B8-4600-A8BE-BC7F3D3DF367}"/>
              </a:ext>
            </a:extLst>
          </p:cNvPr>
          <p:cNvPicPr>
            <a:picLocks noChangeAspect="1"/>
          </p:cNvPicPr>
          <p:nvPr/>
        </p:nvPicPr>
        <p:blipFill>
          <a:blip r:embed="rId2"/>
          <a:stretch>
            <a:fillRect/>
          </a:stretch>
        </p:blipFill>
        <p:spPr>
          <a:xfrm>
            <a:off x="4765053" y="1522984"/>
            <a:ext cx="6764864" cy="3788323"/>
          </a:xfrm>
          <a:prstGeom prst="rect">
            <a:avLst/>
          </a:prstGeom>
        </p:spPr>
      </p:pic>
    </p:spTree>
    <p:extLst>
      <p:ext uri="{BB962C8B-B14F-4D97-AF65-F5344CB8AC3E}">
        <p14:creationId xmlns:p14="http://schemas.microsoft.com/office/powerpoint/2010/main" val="261631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SCOPE</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385189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
            </a: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a:t>
            </a: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6" name="Grafik 5">
            <a:extLst>
              <a:ext uri="{FF2B5EF4-FFF2-40B4-BE49-F238E27FC236}">
                <a16:creationId xmlns:a16="http://schemas.microsoft.com/office/drawing/2014/main" id="{ADFF8E4A-F079-4237-BA7D-0CCEF7658152}"/>
              </a:ext>
            </a:extLst>
          </p:cNvPr>
          <p:cNvPicPr>
            <a:picLocks noChangeAspect="1"/>
          </p:cNvPicPr>
          <p:nvPr/>
        </p:nvPicPr>
        <p:blipFill>
          <a:blip r:embed="rId2"/>
          <a:stretch>
            <a:fillRect/>
          </a:stretch>
        </p:blipFill>
        <p:spPr>
          <a:xfrm>
            <a:off x="4305397" y="1005840"/>
            <a:ext cx="7448535" cy="4885120"/>
          </a:xfrm>
          <a:prstGeom prst="rect">
            <a:avLst/>
          </a:prstGeom>
        </p:spPr>
      </p:pic>
    </p:spTree>
    <p:extLst>
      <p:ext uri="{BB962C8B-B14F-4D97-AF65-F5344CB8AC3E}">
        <p14:creationId xmlns:p14="http://schemas.microsoft.com/office/powerpoint/2010/main" val="102741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pPr marL="0" indent="0">
              <a:buNone/>
            </a:pPr>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Ensemble</a:t>
            </a:r>
            <a:br>
              <a:rPr lang="en-US" sz="3200" dirty="0">
                <a:solidFill>
                  <a:srgbClr val="FFFFFF"/>
                </a:solidFill>
              </a:rPr>
            </a:br>
            <a:endParaRPr lang="en-US" sz="3200" dirty="0">
              <a:solidFill>
                <a:srgbClr val="FFFFFF"/>
              </a:solidFill>
            </a:endParaRP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80416816"/>
              </p:ext>
            </p:extLst>
          </p:nvPr>
        </p:nvGraphicFramePr>
        <p:xfrm>
          <a:off x="638619" y="1074010"/>
          <a:ext cx="11223867" cy="553212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err="1"/>
                        <a:t>Acousticness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Confidence whether a song is acoustic</a:t>
                      </a:r>
                    </a:p>
                  </a:txBody>
                  <a:tcPr marL="167640" marR="167640" marT="83820" marB="83820" anchor="ctr"/>
                </a:tc>
                <a:extLst>
                  <a:ext uri="{0D108BD9-81ED-4DB2-BD59-A6C34878D82A}">
                    <a16:rowId xmlns:a16="http://schemas.microsoft.com/office/drawing/2014/main" val="394627364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Indication of modality (major or minor)</a:t>
                      </a:r>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Key</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
        <p:nvSpPr>
          <p:cNvPr id="3"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Variable list</a:t>
            </a:r>
          </a:p>
        </p:txBody>
      </p:sp>
    </p:spTree>
    <p:extLst>
      <p:ext uri="{BB962C8B-B14F-4D97-AF65-F5344CB8AC3E}">
        <p14:creationId xmlns:p14="http://schemas.microsoft.com/office/powerpoint/2010/main" val="304314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
            </a:pPr>
            <a:r>
              <a:rPr lang="en-GB" sz="1800" dirty="0">
                <a:sym typeface="Wingdings" panose="05000000000000000000" pitchFamily="2" charset="2"/>
              </a:rPr>
              <a:t>Our datasets where not sufficient for </a:t>
            </a:r>
            <a:r>
              <a:rPr lang="en-GB" sz="1800" dirty="0" smtClean="0">
                <a:sym typeface="Wingdings" panose="05000000000000000000" pitchFamily="2" charset="2"/>
              </a:rPr>
              <a:t>those </a:t>
            </a:r>
            <a:r>
              <a:rPr lang="en-GB" sz="1800" dirty="0">
                <a:sym typeface="Wingdings" panose="05000000000000000000" pitchFamily="2" charset="2"/>
              </a:rPr>
              <a:t>kind of </a:t>
            </a:r>
            <a:r>
              <a:rPr lang="en-GB" sz="1800" dirty="0" smtClean="0">
                <a:sym typeface="Wingdings" panose="05000000000000000000" pitchFamily="2" charset="2"/>
              </a:rPr>
              <a:t>research. </a:t>
            </a:r>
            <a:r>
              <a:rPr lang="en-GB" sz="1800" dirty="0">
                <a:sym typeface="Wingdings" panose="05000000000000000000" pitchFamily="2" charset="2"/>
              </a:rPr>
              <a:t>T</a:t>
            </a:r>
            <a:r>
              <a:rPr lang="en-GB" sz="1800" dirty="0" smtClean="0">
                <a:sym typeface="Wingdings" panose="05000000000000000000" pitchFamily="2" charset="2"/>
              </a:rPr>
              <a:t>here </a:t>
            </a:r>
            <a:r>
              <a:rPr lang="en-GB" sz="1800" dirty="0">
                <a:sym typeface="Wingdings" panose="05000000000000000000" pitchFamily="2" charset="2"/>
              </a:rPr>
              <a:t>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r>
              <a:rPr lang="en-GB" sz="1800" dirty="0" smtClean="0">
                <a:sym typeface="Wingdings" panose="05000000000000000000" pitchFamily="2" charset="2"/>
              </a:rPr>
              <a:t>.</a:t>
            </a:r>
            <a:endParaRPr lang="en-GB" sz="1800" dirty="0">
              <a:sym typeface="Wingdings" panose="05000000000000000000" pitchFamily="2" charset="2"/>
            </a:endParaRP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smtClean="0"/>
              <a:t>increases, </a:t>
            </a:r>
            <a:r>
              <a:rPr lang="en-GB" sz="2100" dirty="0"/>
              <a:t>if </a:t>
            </a:r>
            <a:r>
              <a:rPr lang="en-GB" sz="2100" dirty="0" smtClean="0"/>
              <a:t>artists are recommended </a:t>
            </a:r>
            <a:r>
              <a:rPr lang="en-GB" sz="2100" dirty="0"/>
              <a:t>by </a:t>
            </a:r>
            <a:r>
              <a:rPr lang="en-GB" sz="2100" dirty="0" smtClean="0"/>
              <a:t>popular artists, </a:t>
            </a:r>
            <a:r>
              <a:rPr lang="en-GB" sz="2100" dirty="0"/>
              <a:t>but we still don´t know how the factor of recommendations are built. We could investigate </a:t>
            </a:r>
            <a:r>
              <a:rPr lang="en-GB" sz="2100" dirty="0" smtClean="0"/>
              <a:t>here</a:t>
            </a:r>
            <a:r>
              <a:rPr lang="en-GB" sz="2100" dirty="0" smtClean="0"/>
              <a:t> </a:t>
            </a:r>
            <a:r>
              <a:rPr lang="en-GB" sz="2100" dirty="0"/>
              <a:t>more. What are the factors that a </a:t>
            </a:r>
            <a:r>
              <a:rPr lang="en-GB" sz="2100" dirty="0" smtClean="0"/>
              <a:t>song, </a:t>
            </a:r>
            <a:r>
              <a:rPr lang="en-GB" sz="2100" dirty="0"/>
              <a:t>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62240" y="678416"/>
            <a:ext cx="7159813" cy="5352597"/>
          </a:xfrm>
        </p:spPr>
        <p:txBody>
          <a:bodyPr anchor="t">
            <a:normAutofit/>
          </a:bodyPr>
          <a:lstStyle/>
          <a:p>
            <a:pPr marL="0" indent="0">
              <a:lnSpc>
                <a:spcPct val="100000"/>
              </a:lnSpc>
              <a:buNone/>
            </a:pPr>
            <a:endParaRPr lang="en-GB" sz="1500" dirty="0"/>
          </a:p>
          <a:p>
            <a:pPr>
              <a:lnSpc>
                <a:spcPct val="100000"/>
              </a:lnSpc>
            </a:pPr>
            <a:r>
              <a:rPr lang="en-US" sz="2100" dirty="0"/>
              <a:t>We could also investigate more into clustering in different </a:t>
            </a:r>
            <a:r>
              <a:rPr lang="en-US" sz="2100" b="1" dirty="0"/>
              <a:t>countries. </a:t>
            </a:r>
          </a:p>
          <a:p>
            <a:pPr lvl="1">
              <a:lnSpc>
                <a:spcPct val="100000"/>
              </a:lnSpc>
            </a:pPr>
            <a:r>
              <a:rPr lang="en-US" sz="1900" dirty="0"/>
              <a:t>We started to do that and clustered charts in </a:t>
            </a:r>
            <a:r>
              <a:rPr lang="en-US" sz="1900" dirty="0" smtClean="0"/>
              <a:t>different regions </a:t>
            </a:r>
            <a:r>
              <a:rPr lang="en-US" sz="1900" dirty="0"/>
              <a:t>and saw differences between different countries </a:t>
            </a:r>
            <a:r>
              <a:rPr lang="en-US" sz="1900" dirty="0" smtClean="0"/>
              <a:t>but </a:t>
            </a:r>
            <a:r>
              <a:rPr lang="en-US" sz="1900" dirty="0"/>
              <a:t>overall the results were not really good. We would need more data to have a reliable model. </a:t>
            </a:r>
            <a:endParaRPr lang="en-US" sz="1900" dirty="0" smtClean="0"/>
          </a:p>
          <a:p>
            <a:pPr marL="324000" lvl="1" indent="0">
              <a:lnSpc>
                <a:spcPct val="100000"/>
              </a:lnSpc>
              <a:buNone/>
            </a:pPr>
            <a:endParaRPr lang="en-US" sz="1900" dirty="0"/>
          </a:p>
          <a:p>
            <a:pPr>
              <a:lnSpc>
                <a:spcPct val="100000"/>
              </a:lnSpc>
            </a:pPr>
            <a:endParaRPr lang="en-GB" sz="1500" dirty="0"/>
          </a:p>
          <a:p>
            <a:pPr>
              <a:lnSpc>
                <a:spcPct val="100000"/>
              </a:lnSpc>
            </a:pPr>
            <a:endParaRPr lang="en-GB" sz="1500" dirty="0"/>
          </a:p>
        </p:txBody>
      </p:sp>
      <p:pic>
        <p:nvPicPr>
          <p:cNvPr id="9" name="Inhaltsplatzhalter 3"/>
          <p:cNvPicPr>
            <a:picLocks noChangeAspect="1"/>
          </p:cNvPicPr>
          <p:nvPr/>
        </p:nvPicPr>
        <p:blipFill rotWithShape="1">
          <a:blip r:embed="rId3"/>
          <a:srcRect b="15060"/>
          <a:stretch/>
        </p:blipFill>
        <p:spPr>
          <a:xfrm>
            <a:off x="6606205" y="3285375"/>
            <a:ext cx="3657469" cy="3159132"/>
          </a:xfrm>
          <a:prstGeom prst="rect">
            <a:avLst/>
          </a:prstGeom>
        </p:spPr>
      </p:pic>
    </p:spTree>
    <p:extLst>
      <p:ext uri="{BB962C8B-B14F-4D97-AF65-F5344CB8AC3E}">
        <p14:creationId xmlns:p14="http://schemas.microsoft.com/office/powerpoint/2010/main" val="2610030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r>
              <a:rPr lang="en-US" dirty="0">
                <a:solidFill>
                  <a:srgbClr val="FFFEFF"/>
                </a:solidFill>
              </a:rPr>
              <a:t/>
            </a:r>
            <a:br>
              <a:rPr lang="en-US" dirty="0">
                <a:solidFill>
                  <a:srgbClr val="FFFEFF"/>
                </a:solidFill>
              </a:rPr>
            </a:br>
            <a:r>
              <a:rPr lang="en-US" dirty="0">
                <a:solidFill>
                  <a:srgbClr val="FFFEFF"/>
                </a:solidFill>
              </a:rPr>
              <a:t/>
            </a:r>
            <a:br>
              <a:rPr lang="en-US" dirty="0">
                <a:solidFill>
                  <a:srgbClr val="FFFEFF"/>
                </a:solidFill>
              </a:rPr>
            </a:br>
            <a:r>
              <a:rPr lang="en-US" sz="1900" dirty="0">
                <a:solidFill>
                  <a:srgbClr val="FFFEFF"/>
                </a:solidFill>
              </a:rPr>
              <a:t>Possible improvements in current model setting</a:t>
            </a:r>
            <a:r>
              <a:rPr lang="en-US" dirty="0">
                <a:solidFill>
                  <a:srgbClr val="FFFEFF"/>
                </a:solidFill>
              </a:rPr>
              <a:t/>
            </a:r>
            <a:br>
              <a:rPr lang="en-US" dirty="0">
                <a:solidFill>
                  <a:srgbClr val="FFFEFF"/>
                </a:solidFill>
              </a:rPr>
            </a:br>
            <a:r>
              <a:rPr lang="en-US" dirty="0">
                <a:solidFill>
                  <a:srgbClr val="FFFEFF"/>
                </a:solidFill>
              </a:rPr>
              <a:t/>
            </a: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820934"/>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a:t>
            </a:r>
            <a:r>
              <a:rPr lang="en-GB" dirty="0" smtClean="0"/>
              <a:t>long.</a:t>
            </a:r>
            <a:endParaRPr lang="en-GB" dirty="0"/>
          </a:p>
          <a:p>
            <a:r>
              <a:rPr lang="en-GB" dirty="0"/>
              <a:t>We did not check for </a:t>
            </a:r>
            <a:r>
              <a:rPr lang="en-GB" b="1" dirty="0" smtClean="0"/>
              <a:t>overfitting.</a:t>
            </a:r>
            <a:endParaRPr lang="en-GB" b="1" dirty="0"/>
          </a:p>
          <a:p>
            <a:endParaRPr lang="de-DE" dirty="0"/>
          </a:p>
        </p:txBody>
      </p:sp>
      <p:pic>
        <p:nvPicPr>
          <p:cNvPr id="11" name="Grafik 10"/>
          <p:cNvPicPr>
            <a:picLocks noChangeAspect="1"/>
          </p:cNvPicPr>
          <p:nvPr/>
        </p:nvPicPr>
        <p:blipFill rotWithShape="1">
          <a:blip r:embed="rId3"/>
          <a:srcRect t="5472" b="372"/>
          <a:stretch/>
        </p:blipFill>
        <p:spPr>
          <a:xfrm>
            <a:off x="4779398" y="242578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a:xfrm>
            <a:off x="767857" y="1269352"/>
            <a:ext cx="3031852" cy="1722419"/>
          </a:xfrm>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2442285766"/>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a:xfrm>
            <a:off x="767857" y="3204453"/>
            <a:ext cx="3031852" cy="2238965"/>
          </a:xfrm>
        </p:spPr>
        <p:txBody>
          <a:bodyPr>
            <a:normAutofit/>
          </a:bodyPr>
          <a:lstStyle/>
          <a:p>
            <a:r>
              <a:rPr lang="en-US" sz="1900" dirty="0"/>
              <a:t>Model is good at identifying non-top songs but not good at identifying top songs</a:t>
            </a:r>
            <a:endParaRPr lang="en-GB" sz="1900" dirty="0"/>
          </a:p>
        </p:txBody>
      </p:sp>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1027" name="8B1ABD4F-2A4A-4CC8-A143-4AA06F8A0B35" descr="8460b2e6-21fe-4b9c-96ca-e6881f443e7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10" y="5075619"/>
            <a:ext cx="10985734" cy="17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75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1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we would need </a:t>
            </a:r>
            <a:r>
              <a:rPr lang="en-US" b="1" dirty="0"/>
              <a:t>more data </a:t>
            </a:r>
            <a:r>
              <a:rPr lang="en-US" dirty="0"/>
              <a:t>and should train the model on a new dataset. </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Domain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121730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2261</Words>
  <Application>Microsoft Office PowerPoint</Application>
  <PresentationFormat>Breitbild</PresentationFormat>
  <Paragraphs>319</Paragraphs>
  <Slides>81</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SCOPE</vt:lpstr>
      <vt:lpstr>Variable list</vt:lpstr>
      <vt:lpstr>Domain Exploration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ROC unbalanced</vt:lpstr>
      <vt:lpstr>First Iteration unbalanced</vt:lpstr>
      <vt:lpstr>Performance First Iteration unbalanced</vt:lpstr>
      <vt:lpstr>FIRST Iteration  Balanced</vt:lpstr>
      <vt:lpstr>First Iteration ROC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ROC After Training</vt:lpstr>
      <vt:lpstr>Second Iteration Model Template –  Ensembles</vt:lpstr>
      <vt:lpstr>Second Iteration  ROC after Ensemble </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Reflection</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Aksel, Burcin (050)</cp:lastModifiedBy>
  <cp:revision>488</cp:revision>
  <dcterms:created xsi:type="dcterms:W3CDTF">2023-02-02T14:31:12Z</dcterms:created>
  <dcterms:modified xsi:type="dcterms:W3CDTF">2023-03-16T20:12:21Z</dcterms:modified>
</cp:coreProperties>
</file>